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63" r:id="rId18"/>
    <p:sldId id="264" r:id="rId19"/>
    <p:sldId id="265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840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607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700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65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23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55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17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9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08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16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13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8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91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545D6B0-E777-1558-E4E5-20A734A12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4966" y="-61332"/>
            <a:ext cx="14906097" cy="85181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82067" y="616419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890"/>
              </a:lnSpc>
              <a:buNone/>
            </a:pPr>
            <a:r>
              <a:rPr lang="en-US" sz="6312" b="1" dirty="0">
                <a:solidFill>
                  <a:schemeClr val="bg1">
                    <a:lumMod val="95000"/>
                  </a:schemeClr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Pizza Sales Analysis using SQL</a:t>
            </a:r>
            <a:endParaRPr lang="en-US" sz="6312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1067690" y="3493741"/>
            <a:ext cx="7415927" cy="17284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chemeClr val="bg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Dive into the details of pizza sales using SQL to uncover valuable insights and drive strategic business decisions.</a:t>
            </a:r>
            <a:endParaRPr lang="en-US" sz="1944" dirty="0">
              <a:solidFill>
                <a:schemeClr val="bg1"/>
              </a:solidFill>
            </a:endParaRPr>
          </a:p>
        </p:txBody>
      </p:sp>
      <p:sp>
        <p:nvSpPr>
          <p:cNvPr id="10" name="Text 5"/>
          <p:cNvSpPr/>
          <p:nvPr/>
        </p:nvSpPr>
        <p:spPr>
          <a:xfrm>
            <a:off x="12016093" y="7616518"/>
            <a:ext cx="2195036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chemeClr val="bg1">
                    <a:lumMod val="95000"/>
                  </a:schemeClr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By Priti Mangukiya</a:t>
            </a:r>
            <a:endParaRPr lang="en-US" sz="243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Q7: The distribution of orders by hours of the day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123059"/>
            <a:ext cx="6626205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SUBSTR(time, 1, 2) AS hour,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order_count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orders GROUP BY hour ORDER BY hour;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3972637" y="4493859"/>
            <a:ext cx="6223040" cy="358513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219453" y="4740676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219453" y="5251931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hour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order_count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0   09           1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1   10           8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2   11        1231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3   12        2520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4   13        2455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5   14        1472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3088295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Q8: The category-wise distribution of pizzas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7" y="2123058"/>
            <a:ext cx="6223040" cy="251022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pizza_count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pizzas p 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79" y="4961353"/>
            <a:ext cx="6223040" cy="2622788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category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pizza_count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Chicken          18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Classic          26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Supreme          25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3  Veggie          27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1743168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Q9: The average number of pizzas ordered per day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7" y="2123058"/>
            <a:ext cx="6223040" cy="290515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ROUND(AVG(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daily_orders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 2)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avg_pizzas_per_day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(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SELECT date,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daily_orders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FROM order GROUP BY date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daily;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450496" y="5391353"/>
            <a:ext cx="6223040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697312" y="563816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697312" y="6149424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avg_pizzas_per_day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0              59.64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4086502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Q10: Top 3 most ordered pizza types based on revenue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123058"/>
            <a:ext cx="7906365" cy="2510224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pt.name, ROUND(SUM(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 2)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BY pt.name 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 LIMIT 3;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80" y="5033212"/>
            <a:ext cx="7210184" cy="251022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28002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791284"/>
            <a:ext cx="1017990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                    name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total_revenue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   The Thai Chicken Pizza      43434.25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 The Barbecue Chicken Pizza      42768.00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The California Chicken Pizza      41409.50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257948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Q11: The percentage contribution of each pizza type </a:t>
            </a:r>
          </a:p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    to revenue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968693" y="2550710"/>
            <a:ext cx="12887156" cy="2569929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175683" y="2755037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175683" y="3311025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pt.name, ROUND((SUM(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/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total_revenue.total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* 100, 2)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percentage_contribution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(SELECT 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total 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GROUP BY pt.name 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percentage_contribution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3996689" y="5439648"/>
            <a:ext cx="8827652" cy="241343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243505" y="568646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243505" y="6197720"/>
            <a:ext cx="997291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                    name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percentage_contribution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   The Thai Chicken Pizza                    5.31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 The Barbecue Chicken Pizza                    5.23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The California Chicken Pizza                    5.06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813070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Q12: The cumulative revenue generated over time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123058"/>
            <a:ext cx="8584097" cy="3277021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date, 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daily_revenue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OVER (ORDER BY date)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cumulative_revenue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(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SELECT date, 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daily_revenue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FROM orders o 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o.order_id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od.order_id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  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GROUP BY date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daily;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6601301" y="5646895"/>
            <a:ext cx="6223040" cy="2421339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6848117" y="58937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6848117" y="64049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fr-FR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  date  </a:t>
            </a:r>
            <a:r>
              <a:rPr lang="fr-FR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cumulative_revenue</a:t>
            </a:r>
            <a:r>
              <a:rPr lang="fr-FR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fr-FR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2015-01-01             2713.85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fr-FR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2015-01-02             5445.75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fr-FR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2015-01-03             8108.15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1970906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Q13: The top 3 most ordered pizza types based on </a:t>
            </a:r>
          </a:p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for each pizza category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468577"/>
            <a:ext cx="9433952" cy="3277021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67290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3228892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pt.name, ROUND(SUM(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 2)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GROUP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pt.name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 LIMIT 3;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6138721" y="5876054"/>
            <a:ext cx="8211980" cy="2223090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6385538" y="6122870"/>
            <a:ext cx="2904530" cy="3334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6385538" y="6634125"/>
            <a:ext cx="8847290" cy="725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category                       name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total_revenue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Chicken     The Thai Chicken Pizza      43434.25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Chicken The Barbecue Chicken Pizza      42768.00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1199520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4" name="Text 2"/>
          <p:cNvSpPr/>
          <p:nvPr/>
        </p:nvSpPr>
        <p:spPr>
          <a:xfrm>
            <a:off x="377679" y="627468"/>
            <a:ext cx="6682621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Findings and Insights</a:t>
            </a:r>
            <a:endParaRPr lang="en-US" sz="4574" dirty="0"/>
          </a:p>
        </p:txBody>
      </p:sp>
      <p:sp>
        <p:nvSpPr>
          <p:cNvPr id="5" name="Text 3"/>
          <p:cNvSpPr/>
          <p:nvPr/>
        </p:nvSpPr>
        <p:spPr>
          <a:xfrm>
            <a:off x="466888" y="154936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Customer Trends</a:t>
            </a:r>
            <a:endParaRPr lang="en-US" sz="2287" dirty="0"/>
          </a:p>
        </p:txBody>
      </p:sp>
      <p:sp>
        <p:nvSpPr>
          <p:cNvPr id="6" name="Text 4"/>
          <p:cNvSpPr/>
          <p:nvPr/>
        </p:nvSpPr>
        <p:spPr>
          <a:xfrm>
            <a:off x="466888" y="2005069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Identify popular pizza varieties and ordering patterns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466888" y="3329026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Revenue Drivers</a:t>
            </a:r>
            <a:endParaRPr lang="en-US" sz="2287" dirty="0"/>
          </a:p>
        </p:txBody>
      </p:sp>
      <p:sp>
        <p:nvSpPr>
          <p:cNvPr id="8" name="Text 6"/>
          <p:cNvSpPr/>
          <p:nvPr/>
        </p:nvSpPr>
        <p:spPr>
          <a:xfrm>
            <a:off x="466887" y="3795117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Pinpoint high-margin pizza items and best-selling products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428426" y="5040451"/>
            <a:ext cx="3590211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Operational Efficiency</a:t>
            </a:r>
            <a:endParaRPr lang="en-US" sz="2287" dirty="0"/>
          </a:p>
        </p:txBody>
      </p:sp>
      <p:sp>
        <p:nvSpPr>
          <p:cNvPr id="10" name="Text 8"/>
          <p:cNvSpPr/>
          <p:nvPr/>
        </p:nvSpPr>
        <p:spPr>
          <a:xfrm>
            <a:off x="428426" y="5579203"/>
            <a:ext cx="382893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 inventory, staffing, and delivery logistics</a:t>
            </a:r>
            <a:endParaRPr lang="en-US" sz="1944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E2BA64-6B00-F9C5-6A66-C41BFF4B1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390" y="990370"/>
            <a:ext cx="5783269" cy="57832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6" name="Text 2"/>
          <p:cNvSpPr/>
          <p:nvPr/>
        </p:nvSpPr>
        <p:spPr>
          <a:xfrm>
            <a:off x="848320" y="667822"/>
            <a:ext cx="6070878" cy="712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4"/>
              </a:lnSpc>
              <a:buNone/>
            </a:pPr>
            <a:r>
              <a:rPr lang="en-US" sz="4491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Recommendations</a:t>
            </a:r>
            <a:endParaRPr lang="en-US" sz="449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0" y="174414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755" y="1986439"/>
            <a:ext cx="3017401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Menu Optimization</a:t>
            </a:r>
            <a:endParaRPr lang="en-US" sz="2245" dirty="0"/>
          </a:p>
        </p:txBody>
      </p:sp>
      <p:sp>
        <p:nvSpPr>
          <p:cNvPr id="9" name="Text 4"/>
          <p:cNvSpPr/>
          <p:nvPr/>
        </p:nvSpPr>
        <p:spPr>
          <a:xfrm>
            <a:off x="2423755" y="2488168"/>
            <a:ext cx="5871924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Adjust pricing and offerings based on demand</a:t>
            </a:r>
            <a:endParaRPr lang="en-US" sz="1909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20" y="3683317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755" y="3925610"/>
            <a:ext cx="3069550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Targeted Marketing</a:t>
            </a:r>
            <a:endParaRPr lang="en-US" sz="2245" dirty="0"/>
          </a:p>
        </p:txBody>
      </p:sp>
      <p:sp>
        <p:nvSpPr>
          <p:cNvPr id="12" name="Text 6"/>
          <p:cNvSpPr/>
          <p:nvPr/>
        </p:nvSpPr>
        <p:spPr>
          <a:xfrm>
            <a:off x="2423755" y="4427339"/>
            <a:ext cx="5871924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Promote popular and high-margin pizza varieties</a:t>
            </a:r>
            <a:endParaRPr lang="en-US" sz="1909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20" y="5622488"/>
            <a:ext cx="1211937" cy="193917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23755" y="5864781"/>
            <a:ext cx="360854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Process Improvements</a:t>
            </a:r>
            <a:endParaRPr lang="en-US" sz="2245" dirty="0"/>
          </a:p>
        </p:txBody>
      </p:sp>
      <p:sp>
        <p:nvSpPr>
          <p:cNvPr id="15" name="Text 8"/>
          <p:cNvSpPr/>
          <p:nvPr/>
        </p:nvSpPr>
        <p:spPr>
          <a:xfrm>
            <a:off x="2423755" y="6366510"/>
            <a:ext cx="5871924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Streamline operations for enhanced efficiency</a:t>
            </a:r>
            <a:endParaRPr lang="en-US" sz="1909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7AB3086-6ABF-9CA1-0E02-D0B4190E2E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4266" y="874933"/>
            <a:ext cx="4767963" cy="56167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6" name="Text 2"/>
          <p:cNvSpPr/>
          <p:nvPr/>
        </p:nvSpPr>
        <p:spPr>
          <a:xfrm>
            <a:off x="953247" y="1393902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Conclusion</a:t>
            </a:r>
            <a:endParaRPr lang="en-US" sz="4574" dirty="0"/>
          </a:p>
        </p:txBody>
      </p:sp>
      <p:sp>
        <p:nvSpPr>
          <p:cNvPr id="7" name="Text 3"/>
          <p:cNvSpPr/>
          <p:nvPr/>
        </p:nvSpPr>
        <p:spPr>
          <a:xfrm>
            <a:off x="579863" y="2534601"/>
            <a:ext cx="7471317" cy="4925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SQL pizza sales analysis has provided valuable insights to drive strategic business decisions. By leveraging data-driven insights, the company can optimize its pizza offerings, enhance customer experience, and maximize profitability.</a:t>
            </a: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>
              <a:solidFill>
                <a:srgbClr val="D9E1FF"/>
              </a:solidFill>
              <a:latin typeface="Arimo" pitchFamily="34" charset="0"/>
              <a:ea typeface="Arimo" pitchFamily="34" charset="-122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48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</a:rPr>
              <a:t>Thank You!!!!</a:t>
            </a:r>
            <a:endParaRPr lang="en-US" sz="48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C79422-CD76-E102-13E0-6D493399B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4431" y="1393902"/>
            <a:ext cx="4772722" cy="524107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6" name="Text 2"/>
          <p:cNvSpPr/>
          <p:nvPr/>
        </p:nvSpPr>
        <p:spPr>
          <a:xfrm>
            <a:off x="6049354" y="675255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Overview</a:t>
            </a:r>
            <a:endParaRPr lang="en-US" sz="4574" dirty="0"/>
          </a:p>
        </p:txBody>
      </p:sp>
      <p:sp>
        <p:nvSpPr>
          <p:cNvPr id="7" name="Shape 3"/>
          <p:cNvSpPr/>
          <p:nvPr/>
        </p:nvSpPr>
        <p:spPr>
          <a:xfrm>
            <a:off x="6565508" y="2172473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8" name="Text 4"/>
          <p:cNvSpPr/>
          <p:nvPr/>
        </p:nvSpPr>
        <p:spPr>
          <a:xfrm>
            <a:off x="6775238" y="2219189"/>
            <a:ext cx="135969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744" dirty="0"/>
          </a:p>
        </p:txBody>
      </p:sp>
      <p:sp>
        <p:nvSpPr>
          <p:cNvPr id="9" name="Text 5"/>
          <p:cNvSpPr/>
          <p:nvPr/>
        </p:nvSpPr>
        <p:spPr>
          <a:xfrm>
            <a:off x="7230739" y="2087046"/>
            <a:ext cx="3883462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Comprehensive analysis</a:t>
            </a:r>
            <a:endParaRPr lang="en-US" sz="2287" dirty="0"/>
          </a:p>
        </p:txBody>
      </p:sp>
      <p:sp>
        <p:nvSpPr>
          <p:cNvPr id="10" name="Text 6"/>
          <p:cNvSpPr/>
          <p:nvPr/>
        </p:nvSpPr>
        <p:spPr>
          <a:xfrm>
            <a:off x="7230739" y="2579609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Detailed examination of pizza sales data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6565508" y="3631902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</p:sp>
      <p:sp>
        <p:nvSpPr>
          <p:cNvPr id="12" name="Text 8"/>
          <p:cNvSpPr/>
          <p:nvPr/>
        </p:nvSpPr>
        <p:spPr>
          <a:xfrm>
            <a:off x="6760459" y="3710405"/>
            <a:ext cx="217527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744" dirty="0"/>
          </a:p>
        </p:txBody>
      </p:sp>
      <p:sp>
        <p:nvSpPr>
          <p:cNvPr id="13" name="Text 9"/>
          <p:cNvSpPr/>
          <p:nvPr/>
        </p:nvSpPr>
        <p:spPr>
          <a:xfrm>
            <a:off x="7315200" y="3596080"/>
            <a:ext cx="2944892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Identify key trends</a:t>
            </a:r>
            <a:endParaRPr lang="en-US" sz="2287" dirty="0"/>
          </a:p>
        </p:txBody>
      </p:sp>
      <p:sp>
        <p:nvSpPr>
          <p:cNvPr id="14" name="Text 10"/>
          <p:cNvSpPr/>
          <p:nvPr/>
        </p:nvSpPr>
        <p:spPr>
          <a:xfrm>
            <a:off x="7289016" y="4057055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Uncover patterns and opportunities</a:t>
            </a:r>
            <a:endParaRPr lang="en-US" sz="1944" dirty="0"/>
          </a:p>
        </p:txBody>
      </p:sp>
      <p:sp>
        <p:nvSpPr>
          <p:cNvPr id="15" name="Shape 11"/>
          <p:cNvSpPr/>
          <p:nvPr/>
        </p:nvSpPr>
        <p:spPr>
          <a:xfrm>
            <a:off x="6628150" y="5100450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</p:sp>
      <p:sp>
        <p:nvSpPr>
          <p:cNvPr id="16" name="Text 12"/>
          <p:cNvSpPr/>
          <p:nvPr/>
        </p:nvSpPr>
        <p:spPr>
          <a:xfrm>
            <a:off x="6754506" y="5171514"/>
            <a:ext cx="223480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744" dirty="0"/>
          </a:p>
        </p:txBody>
      </p:sp>
      <p:sp>
        <p:nvSpPr>
          <p:cNvPr id="17" name="Text 13"/>
          <p:cNvSpPr/>
          <p:nvPr/>
        </p:nvSpPr>
        <p:spPr>
          <a:xfrm>
            <a:off x="7399663" y="5057417"/>
            <a:ext cx="3014067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Actionable insights</a:t>
            </a:r>
            <a:endParaRPr lang="en-US" sz="2287" dirty="0"/>
          </a:p>
        </p:txBody>
      </p:sp>
      <p:sp>
        <p:nvSpPr>
          <p:cNvPr id="18" name="Text 14"/>
          <p:cNvSpPr/>
          <p:nvPr/>
        </p:nvSpPr>
        <p:spPr>
          <a:xfrm>
            <a:off x="7399663" y="5458353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Inform future business strategies</a:t>
            </a:r>
            <a:endParaRPr lang="en-US" sz="1944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7986DFB-8E77-F31C-9E19-75078B73C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47" y="1150898"/>
            <a:ext cx="5253503" cy="52535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6" name="Text 2"/>
          <p:cNvSpPr/>
          <p:nvPr/>
        </p:nvSpPr>
        <p:spPr>
          <a:xfrm>
            <a:off x="864037" y="1219914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Methodology</a:t>
            </a:r>
            <a:endParaRPr lang="en-US" sz="4574" dirty="0"/>
          </a:p>
        </p:txBody>
      </p:sp>
      <p:sp>
        <p:nvSpPr>
          <p:cNvPr id="7" name="Shape 3"/>
          <p:cNvSpPr/>
          <p:nvPr/>
        </p:nvSpPr>
        <p:spPr>
          <a:xfrm>
            <a:off x="1218962" y="2316242"/>
            <a:ext cx="30837" cy="4693444"/>
          </a:xfrm>
          <a:prstGeom prst="roundRect">
            <a:avLst>
              <a:gd name="adj" fmla="val 144112"/>
            </a:avLst>
          </a:prstGeom>
          <a:solidFill>
            <a:srgbClr val="44426B"/>
          </a:solidFill>
          <a:ln/>
        </p:spPr>
      </p:sp>
      <p:sp>
        <p:nvSpPr>
          <p:cNvPr id="8" name="Shape 4"/>
          <p:cNvSpPr/>
          <p:nvPr/>
        </p:nvSpPr>
        <p:spPr>
          <a:xfrm>
            <a:off x="1512034" y="2856131"/>
            <a:ext cx="864037" cy="30837"/>
          </a:xfrm>
          <a:prstGeom prst="roundRect">
            <a:avLst>
              <a:gd name="adj" fmla="val 144112"/>
            </a:avLst>
          </a:prstGeom>
          <a:solidFill>
            <a:srgbClr val="44426B"/>
          </a:solidFill>
          <a:ln/>
        </p:spPr>
      </p:sp>
      <p:sp>
        <p:nvSpPr>
          <p:cNvPr id="9" name="Shape 5"/>
          <p:cNvSpPr/>
          <p:nvPr/>
        </p:nvSpPr>
        <p:spPr>
          <a:xfrm>
            <a:off x="956608" y="2593896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</p:sp>
      <p:sp>
        <p:nvSpPr>
          <p:cNvPr id="10" name="Text 6"/>
          <p:cNvSpPr/>
          <p:nvPr/>
        </p:nvSpPr>
        <p:spPr>
          <a:xfrm>
            <a:off x="1166277" y="2697361"/>
            <a:ext cx="135969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744" dirty="0"/>
          </a:p>
        </p:txBody>
      </p:sp>
      <p:sp>
        <p:nvSpPr>
          <p:cNvPr id="11" name="Text 7"/>
          <p:cNvSpPr/>
          <p:nvPr/>
        </p:nvSpPr>
        <p:spPr>
          <a:xfrm>
            <a:off x="2592110" y="2563058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Extraction</a:t>
            </a:r>
            <a:endParaRPr lang="en-US" sz="2287" dirty="0"/>
          </a:p>
        </p:txBody>
      </p:sp>
      <p:sp>
        <p:nvSpPr>
          <p:cNvPr id="12" name="Text 8"/>
          <p:cNvSpPr/>
          <p:nvPr/>
        </p:nvSpPr>
        <p:spPr>
          <a:xfrm>
            <a:off x="2592110" y="307431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Gather relevant pizza sales data</a:t>
            </a:r>
            <a:endParaRPr lang="en-US" sz="1944" dirty="0"/>
          </a:p>
        </p:txBody>
      </p:sp>
      <p:sp>
        <p:nvSpPr>
          <p:cNvPr id="13" name="Shape 9"/>
          <p:cNvSpPr/>
          <p:nvPr/>
        </p:nvSpPr>
        <p:spPr>
          <a:xfrm>
            <a:off x="1512034" y="4502884"/>
            <a:ext cx="864037" cy="30837"/>
          </a:xfrm>
          <a:prstGeom prst="roundRect">
            <a:avLst>
              <a:gd name="adj" fmla="val 144112"/>
            </a:avLst>
          </a:prstGeom>
          <a:solidFill>
            <a:srgbClr val="44426B"/>
          </a:solidFill>
          <a:ln/>
        </p:spPr>
      </p:sp>
      <p:sp>
        <p:nvSpPr>
          <p:cNvPr id="14" name="Shape 10"/>
          <p:cNvSpPr/>
          <p:nvPr/>
        </p:nvSpPr>
        <p:spPr>
          <a:xfrm>
            <a:off x="956608" y="4240649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</p:sp>
      <p:sp>
        <p:nvSpPr>
          <p:cNvPr id="15" name="Text 11"/>
          <p:cNvSpPr/>
          <p:nvPr/>
        </p:nvSpPr>
        <p:spPr>
          <a:xfrm>
            <a:off x="1125557" y="4344114"/>
            <a:ext cx="217527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744" dirty="0"/>
          </a:p>
        </p:txBody>
      </p:sp>
      <p:sp>
        <p:nvSpPr>
          <p:cNvPr id="16" name="Text 12"/>
          <p:cNvSpPr/>
          <p:nvPr/>
        </p:nvSpPr>
        <p:spPr>
          <a:xfrm>
            <a:off x="2592110" y="42098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Cleaning</a:t>
            </a:r>
            <a:endParaRPr lang="en-US" sz="2287" dirty="0"/>
          </a:p>
        </p:txBody>
      </p:sp>
      <p:sp>
        <p:nvSpPr>
          <p:cNvPr id="17" name="Text 13"/>
          <p:cNvSpPr/>
          <p:nvPr/>
        </p:nvSpPr>
        <p:spPr>
          <a:xfrm>
            <a:off x="2592110" y="4721066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Ensure data quality and integrity</a:t>
            </a:r>
            <a:endParaRPr lang="en-US" sz="1944" dirty="0"/>
          </a:p>
        </p:txBody>
      </p:sp>
      <p:sp>
        <p:nvSpPr>
          <p:cNvPr id="18" name="Shape 14"/>
          <p:cNvSpPr/>
          <p:nvPr/>
        </p:nvSpPr>
        <p:spPr>
          <a:xfrm>
            <a:off x="1512034" y="6149638"/>
            <a:ext cx="864037" cy="30837"/>
          </a:xfrm>
          <a:prstGeom prst="roundRect">
            <a:avLst>
              <a:gd name="adj" fmla="val 144112"/>
            </a:avLst>
          </a:prstGeom>
          <a:solidFill>
            <a:srgbClr val="44426B"/>
          </a:solidFill>
          <a:ln/>
        </p:spPr>
      </p:sp>
      <p:sp>
        <p:nvSpPr>
          <p:cNvPr id="19" name="Shape 15"/>
          <p:cNvSpPr/>
          <p:nvPr/>
        </p:nvSpPr>
        <p:spPr>
          <a:xfrm>
            <a:off x="956608" y="5887403"/>
            <a:ext cx="555427" cy="555427"/>
          </a:xfrm>
          <a:prstGeom prst="roundRect">
            <a:avLst>
              <a:gd name="adj" fmla="val 8001"/>
            </a:avLst>
          </a:prstGeom>
          <a:solidFill>
            <a:srgbClr val="2B2952"/>
          </a:solidFill>
          <a:ln/>
        </p:spPr>
      </p:sp>
      <p:sp>
        <p:nvSpPr>
          <p:cNvPr id="20" name="Text 16"/>
          <p:cNvSpPr/>
          <p:nvPr/>
        </p:nvSpPr>
        <p:spPr>
          <a:xfrm>
            <a:off x="1122581" y="5990868"/>
            <a:ext cx="223480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744" dirty="0"/>
          </a:p>
        </p:txBody>
      </p:sp>
      <p:sp>
        <p:nvSpPr>
          <p:cNvPr id="21" name="Text 17"/>
          <p:cNvSpPr/>
          <p:nvPr/>
        </p:nvSpPr>
        <p:spPr>
          <a:xfrm>
            <a:off x="2592110" y="585656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Analysis</a:t>
            </a:r>
            <a:endParaRPr lang="en-US" sz="2287" dirty="0"/>
          </a:p>
        </p:txBody>
      </p:sp>
      <p:sp>
        <p:nvSpPr>
          <p:cNvPr id="22" name="Text 18"/>
          <p:cNvSpPr/>
          <p:nvPr/>
        </p:nvSpPr>
        <p:spPr>
          <a:xfrm>
            <a:off x="2592110" y="6367820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 SQL queries and generate insights</a:t>
            </a:r>
            <a:endParaRPr lang="en-US" sz="1944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C4D8C1D-9FEF-31F7-A092-F126815AB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146" y="1942743"/>
            <a:ext cx="6529203" cy="43441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Q1: The total number of orders placed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7" y="2123059"/>
            <a:ext cx="6223040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total_orders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FROM orders;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80" y="4781396"/>
            <a:ext cx="6223040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total_revenue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0 817860.05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Q2: The total revenue generated from pizza sales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123059"/>
            <a:ext cx="7121057" cy="1991742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ROUND(SUM(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*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 2)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total_revenue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79" y="4724099"/>
            <a:ext cx="6220481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A94982F8-2E65-4698-9902-7B8ED3B23F44}"/>
              </a:ext>
            </a:extLst>
          </p:cNvPr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total_revenue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0         21350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2728392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Q3: The highest priced pizza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7" y="2123059"/>
            <a:ext cx="6223040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total_orders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FROM orders;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total_revenue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0 817860.05</a:t>
            </a:r>
            <a:endParaRPr lang="en-US" sz="1944" dirty="0"/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6FBE8711-FA74-4CFF-BD0D-AC6F105B9A79}"/>
              </a:ext>
            </a:extLst>
          </p:cNvPr>
          <p:cNvSpPr/>
          <p:nvPr/>
        </p:nvSpPr>
        <p:spPr>
          <a:xfrm>
            <a:off x="861117" y="2123058"/>
            <a:ext cx="6223040" cy="2510223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F2ADE56F-98A6-4B8E-AF53-92D95D917A4F}"/>
              </a:ext>
            </a:extLst>
          </p:cNvPr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1F917F5F-3AC5-4ACF-AA59-4A5BA292DE7B}"/>
              </a:ext>
            </a:extLst>
          </p:cNvPr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pt.name,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p.size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FROM pizzas p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p.price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 1;</a:t>
            </a:r>
            <a:endParaRPr lang="en-US" sz="1944" dirty="0"/>
          </a:p>
        </p:txBody>
      </p:sp>
      <p:sp>
        <p:nvSpPr>
          <p:cNvPr id="15" name="Shape 6">
            <a:extLst>
              <a:ext uri="{FF2B5EF4-FFF2-40B4-BE49-F238E27FC236}">
                <a16:creationId xmlns:a16="http://schemas.microsoft.com/office/drawing/2014/main" id="{E625E67A-7578-4B98-8ACA-A9739ACACBC0}"/>
              </a:ext>
            </a:extLst>
          </p:cNvPr>
          <p:cNvSpPr/>
          <p:nvPr/>
        </p:nvSpPr>
        <p:spPr>
          <a:xfrm>
            <a:off x="4203679" y="5028212"/>
            <a:ext cx="6908970" cy="1803797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6EA7B250-652C-42C0-8709-E02CE3DE53A4}"/>
              </a:ext>
            </a:extLst>
          </p:cNvPr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0BC5F9A5-9F3F-4185-B863-B9A04556E0F3}"/>
              </a:ext>
            </a:extLst>
          </p:cNvPr>
          <p:cNvSpPr/>
          <p:nvPr/>
        </p:nvSpPr>
        <p:spPr>
          <a:xfrm>
            <a:off x="4450496" y="5539467"/>
            <a:ext cx="651154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pizza_id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name size price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the_greek_xxl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The Greek Pizza XXL 35.95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2430707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Q4: The most common pizza size ordered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7" y="2123059"/>
            <a:ext cx="6916662" cy="2115454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p.size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COUNT(*)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order_count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GROUP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p.size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order_count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 LIMIT 1;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80" y="4781396"/>
            <a:ext cx="6223040" cy="1794986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size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order_count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L       18526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2353838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Q5: The top 5 most ordered pizza types along with </a:t>
            </a:r>
          </a:p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 their quantities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348543" y="2469603"/>
            <a:ext cx="7021139" cy="2513265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555534" y="267393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555534" y="3229918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pt.name, 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total_quantity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BY pt.name 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 LIMIT 5;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7543952" y="4736052"/>
            <a:ext cx="6815357" cy="3310668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7750943" y="5047737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7543953" y="5574870"/>
            <a:ext cx="691217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                      name 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total_quantity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  The Classic Deluxe Pizza           2453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The Barbecue Chicken Pizza 2432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         The Hawaiian Pizza 2422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3         The Pepperoni Pizza 2418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4      The Thai Chicken Pizza 2371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366417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sp>
        <p:nvSpPr>
          <p:cNvPr id="5" name="Text 2"/>
          <p:cNvSpPr/>
          <p:nvPr/>
        </p:nvSpPr>
        <p:spPr>
          <a:xfrm>
            <a:off x="968693" y="787718"/>
            <a:ext cx="11855648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GB" sz="4574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Q6: The quantity of each pizza category ordered</a:t>
            </a:r>
            <a:endParaRPr lang="en-US" sz="4574" dirty="0"/>
          </a:p>
        </p:txBody>
      </p:sp>
      <p:sp>
        <p:nvSpPr>
          <p:cNvPr id="6" name="Shape 3"/>
          <p:cNvSpPr/>
          <p:nvPr/>
        </p:nvSpPr>
        <p:spPr>
          <a:xfrm>
            <a:off x="861116" y="2123058"/>
            <a:ext cx="7002723" cy="2411521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068107" y="23273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SQL Query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1068107" y="2883373"/>
            <a:ext cx="57294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SUM(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 AS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total_quantity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FROM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order_details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od JOIN pizzas p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od.pizza_id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JOIN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pizza_types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ON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p.pizza_type_id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=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pt.pizza_type_id</a:t>
            </a:r>
            <a:endParaRPr lang="en-GB" sz="1944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pt.category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ORDER BY </a:t>
            </a:r>
            <a:r>
              <a:rPr lang="en-GB" sz="1944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total_quantity</a:t>
            </a:r>
            <a:r>
              <a:rPr lang="en-GB" sz="1944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DESC;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4203680" y="4781396"/>
            <a:ext cx="6223040" cy="2824260"/>
          </a:xfrm>
          <a:prstGeom prst="roundRect">
            <a:avLst>
              <a:gd name="adj" fmla="val 2476"/>
            </a:avLst>
          </a:prstGeom>
          <a:solidFill>
            <a:srgbClr val="2B2952"/>
          </a:solidFill>
          <a:ln/>
        </p:spPr>
      </p:sp>
      <p:sp>
        <p:nvSpPr>
          <p:cNvPr id="10" name="Text 7"/>
          <p:cNvSpPr/>
          <p:nvPr/>
        </p:nvSpPr>
        <p:spPr>
          <a:xfrm>
            <a:off x="4450496" y="5028212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Output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4450496" y="5539467"/>
            <a:ext cx="572940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 category </a:t>
            </a:r>
            <a:r>
              <a:rPr lang="en-GB" sz="2000" b="0" i="0" dirty="0" err="1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total_quantity</a:t>
            </a: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0  Classic          14888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1  Supreme          11987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2   Veggie          11649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GB" sz="2000" b="0" i="0" dirty="0">
                <a:solidFill>
                  <a:srgbClr val="D5D5D5"/>
                </a:solidFill>
                <a:effectLst/>
                <a:latin typeface="Courier New" panose="02070309020205020404" pitchFamily="49" charset="0"/>
              </a:rPr>
              <a:t>3  Chicken          11050</a:t>
            </a: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323612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1368</Words>
  <Application>Microsoft Office PowerPoint</Application>
  <PresentationFormat>Custom</PresentationFormat>
  <Paragraphs>208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Arimo</vt:lpstr>
      <vt:lpstr>Courier New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priti mangukiya</cp:lastModifiedBy>
  <cp:revision>11</cp:revision>
  <dcterms:created xsi:type="dcterms:W3CDTF">2024-07-21T17:36:42Z</dcterms:created>
  <dcterms:modified xsi:type="dcterms:W3CDTF">2024-07-30T15:22:48Z</dcterms:modified>
</cp:coreProperties>
</file>